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2" r:id="rId9"/>
    <p:sldId id="261" r:id="rId10"/>
    <p:sldId id="265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2507" autoAdjust="0"/>
  </p:normalViewPr>
  <p:slideViewPr>
    <p:cSldViewPr snapToGrid="0" snapToObjects="1">
      <p:cViewPr varScale="1">
        <p:scale>
          <a:sx n="69" d="100"/>
          <a:sy n="69" d="100"/>
        </p:scale>
        <p:origin x="8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9E9F-5617-B041-9B12-4EAB66D545E1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19527-1C7C-CA4F-A807-FFE0B8678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6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Karen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2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Vicky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03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Karen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Vicky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Karen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9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Karen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2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Vicky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3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Vicky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0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Karen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2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Vicky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4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Karen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9527-1C7C-CA4F-A807-FFE0B86788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5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5560" y="4883024"/>
            <a:ext cx="404723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295144" y="678264"/>
            <a:ext cx="10351654" cy="2766528"/>
          </a:xfrm>
        </p:spPr>
        <p:txBody>
          <a:bodyPr/>
          <a:lstStyle/>
          <a:p>
            <a:r>
              <a:rPr lang="en-US" dirty="0"/>
              <a:t>Safer </a:t>
            </a:r>
            <a:r>
              <a:rPr lang="en-US"/>
              <a:t>school crossing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Lytchett </a:t>
            </a:r>
            <a:r>
              <a:rPr lang="en-US" dirty="0" err="1"/>
              <a:t>matravers</a:t>
            </a:r>
            <a:r>
              <a:rPr lang="en-US" dirty="0"/>
              <a:t> primary</a:t>
            </a:r>
          </a:p>
        </p:txBody>
      </p:sp>
    </p:spTree>
    <p:extLst>
      <p:ext uri="{BB962C8B-B14F-4D97-AF65-F5344CB8AC3E}">
        <p14:creationId xmlns:p14="http://schemas.microsoft.com/office/powerpoint/2010/main" val="12089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Other support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1" y="1828521"/>
            <a:ext cx="7086600" cy="3311189"/>
          </a:xfrm>
        </p:spPr>
        <p:txBody>
          <a:bodyPr/>
          <a:lstStyle/>
          <a:p>
            <a:r>
              <a:rPr lang="en-US" cap="none" dirty="0" smtClean="0"/>
              <a:t>MP Michael </a:t>
            </a:r>
            <a:r>
              <a:rPr lang="en-US" cap="none" dirty="0"/>
              <a:t>Tomlinson is </a:t>
            </a:r>
            <a:r>
              <a:rPr lang="en-US" cap="none" dirty="0" smtClean="0"/>
              <a:t>supporting the </a:t>
            </a:r>
            <a:r>
              <a:rPr lang="en-US" cap="none" dirty="0"/>
              <a:t>issue and wrote </a:t>
            </a:r>
            <a:r>
              <a:rPr lang="en-US" cap="none" dirty="0" smtClean="0"/>
              <a:t>to </a:t>
            </a:r>
            <a:r>
              <a:rPr lang="en-US" cap="none" dirty="0"/>
              <a:t>all residents of Lytchett </a:t>
            </a:r>
            <a:r>
              <a:rPr lang="en-US" cap="none" dirty="0" err="1"/>
              <a:t>Matravers</a:t>
            </a:r>
            <a:r>
              <a:rPr lang="en-US" cap="none" dirty="0"/>
              <a:t> asking them to sign the petition</a:t>
            </a:r>
          </a:p>
          <a:p>
            <a:r>
              <a:rPr lang="en-US" cap="none" dirty="0"/>
              <a:t>The Dorset Echo published an article about the importance of this </a:t>
            </a:r>
            <a:r>
              <a:rPr lang="en-US" cap="none" dirty="0" smtClean="0"/>
              <a:t>project</a:t>
            </a:r>
          </a:p>
          <a:p>
            <a:r>
              <a:rPr lang="en-US" cap="none" dirty="0" smtClean="0"/>
              <a:t>Current government initiative to encourage children to walk to school </a:t>
            </a:r>
          </a:p>
        </p:txBody>
      </p:sp>
      <p:pic>
        <p:nvPicPr>
          <p:cNvPr id="1026" name="Picture 2" descr="Image result for michael tomlinson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24800" y="1828521"/>
            <a:ext cx="2743200" cy="255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Next steps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4520" y="1848842"/>
            <a:ext cx="10394707" cy="1453158"/>
          </a:xfrm>
        </p:spPr>
        <p:txBody>
          <a:bodyPr>
            <a:normAutofit/>
          </a:bodyPr>
          <a:lstStyle/>
          <a:p>
            <a:r>
              <a:rPr lang="en-GB" cap="none" dirty="0" smtClean="0"/>
              <a:t>Present the petition to the Dorset County council petitions panel</a:t>
            </a:r>
          </a:p>
          <a:p>
            <a:r>
              <a:rPr lang="en-GB" cap="none" dirty="0" smtClean="0"/>
              <a:t>Set-up a working group with key representatives from the community to get an action plan in place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4596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1" y="675640"/>
            <a:ext cx="10396882" cy="1151965"/>
          </a:xfrm>
        </p:spPr>
        <p:txBody>
          <a:bodyPr/>
          <a:lstStyle/>
          <a:p>
            <a:r>
              <a:rPr lang="en-GB" cap="none" dirty="0" smtClean="0"/>
              <a:t>Solution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4520" y="3555722"/>
            <a:ext cx="10394707" cy="1453158"/>
          </a:xfrm>
        </p:spPr>
        <p:txBody>
          <a:bodyPr>
            <a:normAutofit/>
          </a:bodyPr>
          <a:lstStyle/>
          <a:p>
            <a:r>
              <a:rPr lang="en-GB" cap="none" dirty="0" smtClean="0"/>
              <a:t>A permanent dedicated safe crossing outside the school</a:t>
            </a:r>
          </a:p>
          <a:p>
            <a:r>
              <a:rPr lang="en-GB" cap="none" dirty="0" smtClean="0"/>
              <a:t>A review of parking restrictions around the school and better regulation</a:t>
            </a:r>
          </a:p>
          <a:p>
            <a:r>
              <a:rPr lang="en-GB" cap="none" dirty="0" smtClean="0"/>
              <a:t>A review of traffic flow and volume on Wareham road </a:t>
            </a:r>
            <a:endParaRPr lang="en-GB" cap="none" dirty="0"/>
          </a:p>
        </p:txBody>
      </p:sp>
      <p:sp>
        <p:nvSpPr>
          <p:cNvPr id="4" name="Rectangle 3"/>
          <p:cNvSpPr/>
          <p:nvPr/>
        </p:nvSpPr>
        <p:spPr>
          <a:xfrm>
            <a:off x="1757680" y="1858086"/>
            <a:ext cx="819912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2011-2020 is the United Nations decade of action for road </a:t>
            </a:r>
            <a:r>
              <a:rPr lang="en-GB" sz="2000" dirty="0" smtClean="0"/>
              <a:t>safety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In </a:t>
            </a:r>
            <a:r>
              <a:rPr lang="en-US" sz="2000" dirty="0"/>
              <a:t>Great Britain pedestrian injury is the leading cause of accidental death among children.</a:t>
            </a:r>
          </a:p>
        </p:txBody>
      </p:sp>
    </p:spTree>
    <p:extLst>
      <p:ext uri="{BB962C8B-B14F-4D97-AF65-F5344CB8AC3E}">
        <p14:creationId xmlns:p14="http://schemas.microsoft.com/office/powerpoint/2010/main" val="18609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1" y="1457960"/>
            <a:ext cx="10396882" cy="1151965"/>
          </a:xfrm>
        </p:spPr>
        <p:txBody>
          <a:bodyPr/>
          <a:lstStyle/>
          <a:p>
            <a:r>
              <a:rPr lang="en-GB" cap="none" dirty="0" smtClean="0"/>
              <a:t>Thanks for your time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2996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155" y="685800"/>
            <a:ext cx="10512528" cy="115196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Introductions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7880" y="1837765"/>
            <a:ext cx="9677400" cy="1753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cap="none" dirty="0" smtClean="0"/>
              <a:t>Karen and Vicky, parents of children at </a:t>
            </a:r>
            <a:r>
              <a:rPr lang="en-US" cap="none" dirty="0" err="1" smtClean="0"/>
              <a:t>Lytchett</a:t>
            </a:r>
            <a:r>
              <a:rPr lang="en-US" cap="none" dirty="0" smtClean="0"/>
              <a:t> </a:t>
            </a:r>
            <a:r>
              <a:rPr lang="en-US" cap="none" dirty="0" err="1" smtClean="0"/>
              <a:t>Matravers</a:t>
            </a:r>
            <a:r>
              <a:rPr lang="en-US" cap="none" dirty="0" smtClean="0"/>
              <a:t> Primary school and residents of the village</a:t>
            </a:r>
          </a:p>
          <a:p>
            <a:pPr marL="0" indent="0">
              <a:buNone/>
            </a:pPr>
            <a:r>
              <a:rPr lang="en-US" cap="none" dirty="0" smtClean="0"/>
              <a:t>We are here to gain support for a safe crossing for local children to get to and from school </a:t>
            </a:r>
          </a:p>
        </p:txBody>
      </p:sp>
    </p:spTree>
    <p:extLst>
      <p:ext uri="{BB962C8B-B14F-4D97-AF65-F5344CB8AC3E}">
        <p14:creationId xmlns:p14="http://schemas.microsoft.com/office/powerpoint/2010/main" val="188798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155" y="685800"/>
            <a:ext cx="10512528" cy="1151965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We currently have no crossing patrol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1" y="1773405"/>
            <a:ext cx="5996354" cy="3311189"/>
          </a:xfrm>
        </p:spPr>
        <p:txBody>
          <a:bodyPr/>
          <a:lstStyle/>
          <a:p>
            <a:r>
              <a:rPr lang="en-US" cap="none" dirty="0"/>
              <a:t>This position has been vacant for over 18 months</a:t>
            </a:r>
          </a:p>
          <a:p>
            <a:r>
              <a:rPr lang="en-US" cap="none" dirty="0"/>
              <a:t>Past patrol persons have left due to safety concerns</a:t>
            </a:r>
          </a:p>
          <a:p>
            <a:r>
              <a:rPr lang="en-US" cap="none" dirty="0"/>
              <a:t>These roles are </a:t>
            </a:r>
            <a:r>
              <a:rPr lang="en-US" cap="none" dirty="0" smtClean="0"/>
              <a:t>very difficult </a:t>
            </a:r>
            <a:r>
              <a:rPr lang="en-US" cap="none" dirty="0"/>
              <a:t>to fill and not necessarily a permanent solution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DDFB97C-99D8-4438-B773-B04731459ED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4170" y="1956915"/>
            <a:ext cx="3710354" cy="265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1" y="2527820"/>
            <a:ext cx="2997420" cy="2217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cap="none" dirty="0"/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13804FFD-DE09-4670-A6DE-F5A9C46699B2}"/>
              </a:ext>
            </a:extLst>
          </p:cNvPr>
          <p:cNvSpPr txBox="1">
            <a:spLocks/>
          </p:cNvSpPr>
          <p:nvPr/>
        </p:nvSpPr>
        <p:spPr>
          <a:xfrm>
            <a:off x="3912154" y="1841559"/>
            <a:ext cx="3313611" cy="1831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cap="none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1C9D101E-A882-420C-84C3-4B005B7501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4083"/>
              </p:ext>
            </p:extLst>
          </p:nvPr>
        </p:nvGraphicFramePr>
        <p:xfrm>
          <a:off x="935647" y="2302282"/>
          <a:ext cx="9671394" cy="183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3798"/>
                <a:gridCol w="3223798">
                  <a:extLst>
                    <a:ext uri="{9D8B030D-6E8A-4147-A177-3AD203B41FA5}">
                      <a16:colId xmlns="" xmlns:a16="http://schemas.microsoft.com/office/drawing/2014/main" val="1732580238"/>
                    </a:ext>
                  </a:extLst>
                </a:gridCol>
                <a:gridCol w="3223798">
                  <a:extLst>
                    <a:ext uri="{9D8B030D-6E8A-4147-A177-3AD203B41FA5}">
                      <a16:colId xmlns="" xmlns:a16="http://schemas.microsoft.com/office/drawing/2014/main" val="3127708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Access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dirty="0"/>
                        <a:t>Parking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Driving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5625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800" cap="none" dirty="0"/>
                        <a:t>No dedicated safe place for children to cross </a:t>
                      </a:r>
                      <a:r>
                        <a:rPr lang="is-IS" sz="1800" cap="none" dirty="0" smtClean="0"/>
                        <a:t>the main road to </a:t>
                      </a:r>
                      <a:r>
                        <a:rPr lang="is-IS" sz="1800" cap="none" dirty="0"/>
                        <a:t>school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cap="none" dirty="0"/>
                        <a:t>Little upkeep of hedgerows and verges on </a:t>
                      </a:r>
                      <a:r>
                        <a:rPr lang="is-IS" sz="1800" cap="none" dirty="0"/>
                        <a:t>pavements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cap="none" dirty="0" smtClean="0"/>
                        <a:t>No management of parking restrictions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cap="none" dirty="0" smtClean="0"/>
                        <a:t>Inconsiderate </a:t>
                      </a:r>
                      <a:r>
                        <a:rPr lang="en-US" sz="1800" cap="none" dirty="0"/>
                        <a:t>parking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cap="none" dirty="0" smtClean="0"/>
                        <a:t>L</a:t>
                      </a:r>
                      <a:r>
                        <a:rPr lang="is-IS" sz="1800" cap="none" dirty="0"/>
                        <a:t>ack of designated parking area for parents/carers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cap="none" dirty="0"/>
                        <a:t>Dangerous driving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cap="none" dirty="0"/>
                        <a:t>L</a:t>
                      </a:r>
                      <a:r>
                        <a:rPr lang="is-IS" sz="1800" cap="none" dirty="0"/>
                        <a:t>arge uneccessary lorries driving through village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800" cap="none" dirty="0" smtClean="0"/>
                        <a:t>Large volume </a:t>
                      </a:r>
                      <a:r>
                        <a:rPr lang="is-IS" sz="1800" cap="none" dirty="0"/>
                        <a:t>of traffic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58078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024249" y="1340610"/>
            <a:ext cx="3934952" cy="2951213"/>
          </a:xfrm>
        </p:spPr>
      </p:pic>
      <p:cxnSp>
        <p:nvCxnSpPr>
          <p:cNvPr id="7" name="Straight Arrow Connector 6"/>
          <p:cNvCxnSpPr/>
          <p:nvPr/>
        </p:nvCxnSpPr>
        <p:spPr>
          <a:xfrm flipH="1">
            <a:off x="5023854" y="1452880"/>
            <a:ext cx="1976386" cy="1727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84718" y="1340740"/>
            <a:ext cx="3936000" cy="2952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37918" y="3673435"/>
            <a:ext cx="6096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/>
              <a:t>25% child pedestrian fatalities are caused by road crossings masked by stationary or parked vehicles.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644933" y="1223193"/>
            <a:ext cx="3891946" cy="32311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52911" y="390833"/>
            <a:ext cx="2129981" cy="223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2431" y="1213661"/>
            <a:ext cx="4424193" cy="3318144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975314" y="1212636"/>
            <a:ext cx="4416000" cy="331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15440" y="4254976"/>
            <a:ext cx="80264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Each year, 5,000 children under 16 are seriously injured or die on Britain’s roads</a:t>
            </a:r>
            <a:r>
              <a:rPr lang="en-GB" dirty="0" smtClean="0"/>
              <a:t>.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  <a:p>
            <a:pPr algn="ctr"/>
            <a:r>
              <a:rPr lang="en-GB" dirty="0"/>
              <a:t>The incident rate for children peaks between 8 am and 9 am, when they are travelling to school, and again at 3 pm when they are on their way home. </a:t>
            </a:r>
          </a:p>
        </p:txBody>
      </p:sp>
    </p:spTree>
    <p:extLst>
      <p:ext uri="{BB962C8B-B14F-4D97-AF65-F5344CB8AC3E}">
        <p14:creationId xmlns:p14="http://schemas.microsoft.com/office/powerpoint/2010/main" val="8162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024117" y="1135480"/>
            <a:ext cx="4320000" cy="3240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93203" y="1135481"/>
            <a:ext cx="4319999" cy="3240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62440" y="1135481"/>
            <a:ext cx="4319999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 are the parents doing?	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21156"/>
            <a:ext cx="10394707" cy="3311189"/>
          </a:xfrm>
        </p:spPr>
        <p:txBody>
          <a:bodyPr>
            <a:normAutofit/>
          </a:bodyPr>
          <a:lstStyle/>
          <a:p>
            <a:r>
              <a:rPr lang="en-US" cap="none" dirty="0"/>
              <a:t>We </a:t>
            </a:r>
            <a:r>
              <a:rPr lang="en-US" cap="none" dirty="0" smtClean="0"/>
              <a:t>have </a:t>
            </a:r>
            <a:r>
              <a:rPr lang="en-US" cap="none" dirty="0"/>
              <a:t>over 600 signatures on the petition, showing over whelming support for this project</a:t>
            </a:r>
          </a:p>
          <a:p>
            <a:r>
              <a:rPr lang="en-US" cap="none" dirty="0"/>
              <a:t>Parents and residents have shown strong support through comments and suggestions for a safe crossing for our children</a:t>
            </a:r>
          </a:p>
          <a:p>
            <a:r>
              <a:rPr lang="en-US" cap="none" dirty="0"/>
              <a:t>A well supported walking bus was in place for a while but had to be discontinued on safety grounds </a:t>
            </a:r>
          </a:p>
          <a:p>
            <a:r>
              <a:rPr lang="en-US" cap="none" dirty="0"/>
              <a:t>Parents have submitted lots of photos </a:t>
            </a:r>
            <a:r>
              <a:rPr lang="en-US" cap="none" dirty="0" smtClean="0"/>
              <a:t>and shared stories of their dangerous journeys to school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1009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What are the school doing to help?	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Actively advertising the crossing patrol role at the school </a:t>
            </a:r>
          </a:p>
          <a:p>
            <a:r>
              <a:rPr lang="en-US" cap="none" dirty="0" smtClean="0"/>
              <a:t>Regular communication to remind all </a:t>
            </a:r>
            <a:r>
              <a:rPr lang="en-US" cap="none" dirty="0"/>
              <a:t>parents </a:t>
            </a:r>
            <a:r>
              <a:rPr lang="en-US" cap="none" dirty="0" smtClean="0"/>
              <a:t>to </a:t>
            </a:r>
            <a:r>
              <a:rPr lang="en-US" cap="none" dirty="0"/>
              <a:t>park considerately and not use the school car park as its dangerous</a:t>
            </a:r>
          </a:p>
          <a:p>
            <a:r>
              <a:rPr lang="en-US" cap="none" dirty="0" smtClean="0"/>
              <a:t>Staff </a:t>
            </a:r>
            <a:r>
              <a:rPr lang="en-US" cap="none" dirty="0"/>
              <a:t>often challenge parents for dangerous parking</a:t>
            </a:r>
          </a:p>
          <a:p>
            <a:r>
              <a:rPr lang="en-US" cap="none" dirty="0" err="1"/>
              <a:t>Mr</a:t>
            </a:r>
            <a:r>
              <a:rPr lang="en-US" cap="none" dirty="0"/>
              <a:t> France (the head teacher) has written to the director of </a:t>
            </a:r>
            <a:r>
              <a:rPr lang="en-US" cap="none" dirty="0" err="1"/>
              <a:t>childrens</a:t>
            </a:r>
            <a:r>
              <a:rPr lang="en-US" cap="none" dirty="0"/>
              <a:t> services with his concerns</a:t>
            </a:r>
          </a:p>
          <a:p>
            <a:r>
              <a:rPr lang="en-US" cap="none" dirty="0" smtClean="0"/>
              <a:t>The school </a:t>
            </a:r>
            <a:r>
              <a:rPr lang="en-US" cap="none" dirty="0"/>
              <a:t>are </a:t>
            </a:r>
            <a:r>
              <a:rPr lang="en-US" cap="none" dirty="0" smtClean="0"/>
              <a:t>keen </a:t>
            </a:r>
            <a:r>
              <a:rPr lang="en-US" cap="none" dirty="0"/>
              <a:t>to work with the council to get a </a:t>
            </a:r>
            <a:r>
              <a:rPr lang="en-US" cap="none" dirty="0" smtClean="0"/>
              <a:t>safe crossing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0931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525</TotalTime>
  <Words>508</Words>
  <Application>Microsoft Office PowerPoint</Application>
  <PresentationFormat>Widescreen</PresentationFormat>
  <Paragraphs>75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Main Event</vt:lpstr>
      <vt:lpstr>Safer school crossing</vt:lpstr>
      <vt:lpstr>Introductions</vt:lpstr>
      <vt:lpstr>We currently have no crossing patrol</vt:lpstr>
      <vt:lpstr>The issues</vt:lpstr>
      <vt:lpstr>PowerPoint Presentation</vt:lpstr>
      <vt:lpstr>PowerPoint Presentation</vt:lpstr>
      <vt:lpstr>PowerPoint Presentation</vt:lpstr>
      <vt:lpstr>What are the parents doing? </vt:lpstr>
      <vt:lpstr>What are the school doing to help? </vt:lpstr>
      <vt:lpstr>Other support</vt:lpstr>
      <vt:lpstr>Next steps</vt:lpstr>
      <vt:lpstr>Solution</vt:lpstr>
      <vt:lpstr>Thanks for your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school crossing</dc:title>
  <dc:creator>Spencer Selby</dc:creator>
  <cp:lastModifiedBy>Tim Watton</cp:lastModifiedBy>
  <cp:revision>37</cp:revision>
  <dcterms:created xsi:type="dcterms:W3CDTF">2018-06-12T11:45:59Z</dcterms:created>
  <dcterms:modified xsi:type="dcterms:W3CDTF">2018-07-05T21:57:20Z</dcterms:modified>
</cp:coreProperties>
</file>